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59" r:id="rId6"/>
    <p:sldId id="272" r:id="rId7"/>
    <p:sldId id="266" r:id="rId8"/>
    <p:sldId id="261" r:id="rId9"/>
    <p:sldId id="263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4" autoAdjust="0"/>
    <p:restoredTop sz="94646"/>
  </p:normalViewPr>
  <p:slideViewPr>
    <p:cSldViewPr snapToGrid="0" snapToObjects="1">
      <p:cViewPr>
        <p:scale>
          <a:sx n="96" d="100"/>
          <a:sy n="96" d="100"/>
        </p:scale>
        <p:origin x="66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4A0D3-B321-4061-9D35-8579F07B834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33716-C97B-4623-9916-A779960A7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1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33716-C97B-4623-9916-A779960A74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3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37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3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11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9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8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01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7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3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8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3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A41E9E9-0BEE-144A-A1A3-97FC4F556D3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04D0088-B57E-5A42-AB98-7F365389A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12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23-018-0056-8" TargetMode="External"/><Relationship Id="rId2" Type="http://schemas.openxmlformats.org/officeDocument/2006/relationships/hyperlink" Target="https://www.kaggle.com/raghadalharbi/breast-cancer-gene-expression-profiles-metabric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tiff"/><Relationship Id="rId5" Type="http://schemas.openxmlformats.org/officeDocument/2006/relationships/hyperlink" Target="https://www.cbioportal.org/study/summary?id=brca_metabric" TargetMode="External"/><Relationship Id="rId4" Type="http://schemas.openxmlformats.org/officeDocument/2006/relationships/hyperlink" Target="https://www.ncbi.nlm.nih.gov/pmc/articles/PMC5461908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7070-66EB-9A47-A01F-B1913025A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159637"/>
            <a:ext cx="8991600" cy="1645920"/>
          </a:xfrm>
        </p:spPr>
        <p:txBody>
          <a:bodyPr/>
          <a:lstStyle/>
          <a:p>
            <a:r>
              <a:rPr lang="en-US" dirty="0"/>
              <a:t>Study of Breast 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36599-8BE2-EC4C-9EA4-28020E239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971937"/>
            <a:ext cx="6801612" cy="12398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team sought to review what the most important patient features are in determining successful breast cancer treatment, and then to create a model to assist with the prediction of treatment success.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88D1DDD-9872-1E4B-ABAF-4C92A7A4E3A3}"/>
              </a:ext>
            </a:extLst>
          </p:cNvPr>
          <p:cNvSpPr txBox="1">
            <a:spLocks/>
          </p:cNvSpPr>
          <p:nvPr/>
        </p:nvSpPr>
        <p:spPr>
          <a:xfrm>
            <a:off x="1600200" y="5482637"/>
            <a:ext cx="9141206" cy="12398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Nick Prieto, Zibo Zhao, Helena Zhang, Eugene Kikuchi, Priscilla Robinson</a:t>
            </a:r>
          </a:p>
          <a:p>
            <a:r>
              <a:rPr lang="en-US" dirty="0"/>
              <a:t>Dec 11, 2021</a:t>
            </a:r>
          </a:p>
        </p:txBody>
      </p:sp>
    </p:spTree>
    <p:extLst>
      <p:ext uri="{BB962C8B-B14F-4D97-AF65-F5344CB8AC3E}">
        <p14:creationId xmlns:p14="http://schemas.microsoft.com/office/powerpoint/2010/main" val="170680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769C97F-0B14-7B46-B839-F5362B28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16" y="180920"/>
            <a:ext cx="10273894" cy="709729"/>
          </a:xfrm>
        </p:spPr>
        <p:txBody>
          <a:bodyPr>
            <a:normAutofit fontScale="90000"/>
          </a:bodyPr>
          <a:lstStyle/>
          <a:p>
            <a:r>
              <a:rPr lang="en-US" dirty="0"/>
              <a:t>INFRASTRUCTURE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1BB69-B94A-004B-8C4A-9F9EB51FE9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43853" y="1698171"/>
            <a:ext cx="4352147" cy="4515075"/>
          </a:xfrm>
        </p:spPr>
        <p:txBody>
          <a:bodyPr>
            <a:normAutofit/>
          </a:bodyPr>
          <a:lstStyle/>
          <a:p>
            <a:r>
              <a:rPr lang="en-US" sz="2000" b="1" dirty="0"/>
              <a:t>Heroku hosted</a:t>
            </a:r>
          </a:p>
          <a:p>
            <a:endParaRPr lang="en-US" sz="2000" dirty="0"/>
          </a:p>
          <a:p>
            <a:r>
              <a:rPr lang="en-US" sz="2000" b="1" dirty="0"/>
              <a:t>Backend</a:t>
            </a:r>
          </a:p>
          <a:p>
            <a:r>
              <a:rPr lang="en-US" sz="2000" dirty="0"/>
              <a:t>PostgreSQL Database</a:t>
            </a:r>
          </a:p>
          <a:p>
            <a:r>
              <a:rPr lang="en-US" sz="2000" dirty="0"/>
              <a:t>Flask API</a:t>
            </a:r>
          </a:p>
          <a:p>
            <a:endParaRPr lang="en-US" sz="2000" dirty="0"/>
          </a:p>
          <a:p>
            <a:r>
              <a:rPr lang="en-US" sz="2000" b="1" dirty="0"/>
              <a:t>Frontend</a:t>
            </a:r>
          </a:p>
          <a:p>
            <a:r>
              <a:rPr lang="en-US" sz="2000" dirty="0"/>
              <a:t>Home Page</a:t>
            </a:r>
          </a:p>
          <a:p>
            <a:r>
              <a:rPr lang="en-US" sz="2000" dirty="0"/>
              <a:t>Outcome Prediction Page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8678059D-80A5-4630-89B3-3FACE2530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106" y="4340596"/>
            <a:ext cx="4045527" cy="143987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9B64EA3-151B-468A-A6D3-48EB12CDB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702" y="2465989"/>
            <a:ext cx="1121237" cy="143987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1E08797-8214-4867-9621-D8F1B361E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511" y="2520312"/>
            <a:ext cx="1494740" cy="145952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A9D8E86-ECD5-490F-9BB8-44DE2722C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819" y="1379207"/>
            <a:ext cx="2990818" cy="787224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F95EC952-C1A7-485E-A990-45121FD42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5524" y="4415845"/>
            <a:ext cx="1730883" cy="14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769C97F-0B14-7B46-B839-F5362B28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16" y="180920"/>
            <a:ext cx="10273894" cy="709729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 PREDICTION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0BE3E2-084C-4582-B761-F3DF8FF3A8CF}"/>
              </a:ext>
            </a:extLst>
          </p:cNvPr>
          <p:cNvGrpSpPr/>
          <p:nvPr/>
        </p:nvGrpSpPr>
        <p:grpSpPr>
          <a:xfrm>
            <a:off x="3006861" y="1296734"/>
            <a:ext cx="3421579" cy="1324056"/>
            <a:chOff x="3006861" y="1296734"/>
            <a:chExt cx="3421579" cy="1324056"/>
          </a:xfrm>
        </p:grpSpPr>
        <p:pic>
          <p:nvPicPr>
            <p:cNvPr id="13" name="Picture 1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863FB17-B65E-4668-9D59-F716DF34E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7395" y="1296734"/>
              <a:ext cx="1031045" cy="1324056"/>
            </a:xfrm>
            <a:prstGeom prst="rect">
              <a:avLst/>
            </a:prstGeom>
          </p:spPr>
        </p:pic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D1AFCF60-E5D3-4886-84D8-58EB292E8AB0}"/>
                </a:ext>
              </a:extLst>
            </p:cNvPr>
            <p:cNvSpPr/>
            <p:nvPr/>
          </p:nvSpPr>
          <p:spPr>
            <a:xfrm>
              <a:off x="3006861" y="1825461"/>
              <a:ext cx="1822343" cy="27112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04C7AC-6DB9-48AA-BCAC-6E7E447AADFF}"/>
              </a:ext>
            </a:extLst>
          </p:cNvPr>
          <p:cNvGrpSpPr/>
          <p:nvPr/>
        </p:nvGrpSpPr>
        <p:grpSpPr>
          <a:xfrm>
            <a:off x="6914360" y="1145971"/>
            <a:ext cx="3789441" cy="1663014"/>
            <a:chOff x="7128110" y="1145971"/>
            <a:chExt cx="3789441" cy="1663014"/>
          </a:xfrm>
        </p:grpSpPr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7F9C617B-A67B-4AFE-8F9B-38BD0CCD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5250" y="1145971"/>
              <a:ext cx="1642301" cy="1663014"/>
            </a:xfrm>
            <a:prstGeom prst="rect">
              <a:avLst/>
            </a:prstGeom>
          </p:spPr>
        </p:pic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2CF8A2F1-A9E5-4820-9F10-96C42F5847CE}"/>
                </a:ext>
              </a:extLst>
            </p:cNvPr>
            <p:cNvSpPr/>
            <p:nvPr/>
          </p:nvSpPr>
          <p:spPr>
            <a:xfrm rot="10800000">
              <a:off x="7128110" y="1806293"/>
              <a:ext cx="1822343" cy="27112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384EF05-A806-47B7-A10B-D826AF36688B}"/>
              </a:ext>
            </a:extLst>
          </p:cNvPr>
          <p:cNvGrpSpPr/>
          <p:nvPr/>
        </p:nvGrpSpPr>
        <p:grpSpPr>
          <a:xfrm>
            <a:off x="6728302" y="3438980"/>
            <a:ext cx="3925285" cy="2654630"/>
            <a:chOff x="6728302" y="3438980"/>
            <a:chExt cx="3925285" cy="2654630"/>
          </a:xfrm>
        </p:grpSpPr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1BA14237-B1C8-41C7-A88A-2E29C1E6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0453" y="4430596"/>
              <a:ext cx="1703134" cy="1663014"/>
            </a:xfrm>
            <a:prstGeom prst="rect">
              <a:avLst/>
            </a:prstGeom>
          </p:spPr>
        </p:pic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E5892CB4-C29A-40C3-9FC5-98DE4CB2D80B}"/>
                </a:ext>
              </a:extLst>
            </p:cNvPr>
            <p:cNvSpPr/>
            <p:nvPr/>
          </p:nvSpPr>
          <p:spPr>
            <a:xfrm rot="2131421">
              <a:off x="6728302" y="3438980"/>
              <a:ext cx="2247086" cy="24529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D73D3F-DA23-44D2-A24F-97C1491B60F7}"/>
              </a:ext>
            </a:extLst>
          </p:cNvPr>
          <p:cNvGrpSpPr/>
          <p:nvPr/>
        </p:nvGrpSpPr>
        <p:grpSpPr>
          <a:xfrm>
            <a:off x="1546062" y="3443952"/>
            <a:ext cx="3556065" cy="2729323"/>
            <a:chOff x="1546062" y="3443952"/>
            <a:chExt cx="3556065" cy="2729323"/>
          </a:xfrm>
        </p:grpSpPr>
        <p:pic>
          <p:nvPicPr>
            <p:cNvPr id="36" name="Picture 3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43BFE7A-BC50-4856-9493-BC399064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6062" y="4350932"/>
              <a:ext cx="1822343" cy="1822343"/>
            </a:xfrm>
            <a:prstGeom prst="rect">
              <a:avLst/>
            </a:prstGeom>
          </p:spPr>
        </p:pic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4A1BA4B5-3DDC-43D1-8B55-6671678FE038}"/>
                </a:ext>
              </a:extLst>
            </p:cNvPr>
            <p:cNvSpPr/>
            <p:nvPr/>
          </p:nvSpPr>
          <p:spPr>
            <a:xfrm rot="8154174">
              <a:off x="3167010" y="3443952"/>
              <a:ext cx="1935117" cy="27200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" name="Picture 42" descr="Text, letter&#10;&#10;Description automatically generated">
            <a:extLst>
              <a:ext uri="{FF2B5EF4-FFF2-40B4-BE49-F238E27FC236}">
                <a16:creationId xmlns:a16="http://schemas.microsoft.com/office/drawing/2014/main" id="{E993DF73-82EC-45DC-A83F-1CE9E86FA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396" y="1434553"/>
            <a:ext cx="1302093" cy="132405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046D984-FEBB-47DA-9A69-821158C23F37}"/>
              </a:ext>
            </a:extLst>
          </p:cNvPr>
          <p:cNvGrpSpPr/>
          <p:nvPr/>
        </p:nvGrpSpPr>
        <p:grpSpPr>
          <a:xfrm>
            <a:off x="5161839" y="2903664"/>
            <a:ext cx="2013149" cy="3053864"/>
            <a:chOff x="5161839" y="2903664"/>
            <a:chExt cx="2013149" cy="3053864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57D2E923-F165-468C-AFCC-C4ACADE07FD5}"/>
                </a:ext>
              </a:extLst>
            </p:cNvPr>
            <p:cNvSpPr/>
            <p:nvPr/>
          </p:nvSpPr>
          <p:spPr>
            <a:xfrm rot="5400000">
              <a:off x="5153165" y="3519834"/>
              <a:ext cx="1503459" cy="27112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BED13E2-BD45-4BA4-9765-08F9040462E5}"/>
                </a:ext>
              </a:extLst>
            </p:cNvPr>
            <p:cNvGrpSpPr/>
            <p:nvPr/>
          </p:nvGrpSpPr>
          <p:grpSpPr>
            <a:xfrm>
              <a:off x="5161839" y="4720633"/>
              <a:ext cx="2013149" cy="1236895"/>
              <a:chOff x="5423101" y="4720633"/>
              <a:chExt cx="2013149" cy="1236895"/>
            </a:xfrm>
          </p:grpSpPr>
          <p:pic>
            <p:nvPicPr>
              <p:cNvPr id="34" name="Content Placeholder 10" descr="Text&#10;&#10;Description automatically generated">
                <a:extLst>
                  <a:ext uri="{FF2B5EF4-FFF2-40B4-BE49-F238E27FC236}">
                    <a16:creationId xmlns:a16="http://schemas.microsoft.com/office/drawing/2014/main" id="{5D264B4F-E61B-4C8B-8B78-83131DC19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3101" y="4744383"/>
                <a:ext cx="1114113" cy="1213145"/>
              </a:xfrm>
              <a:prstGeom prst="rect">
                <a:avLst/>
              </a:prstGeom>
            </p:spPr>
          </p:pic>
          <p:pic>
            <p:nvPicPr>
              <p:cNvPr id="52" name="Picture 51" descr="Text&#10;&#10;Description automatically generated">
                <a:extLst>
                  <a:ext uri="{FF2B5EF4-FFF2-40B4-BE49-F238E27FC236}">
                    <a16:creationId xmlns:a16="http://schemas.microsoft.com/office/drawing/2014/main" id="{68C87DC3-C6FC-4706-884D-C7715BF0F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61927" y="4720633"/>
                <a:ext cx="1774323" cy="7097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018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769C97F-0B14-7B46-B839-F5362B28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16" y="180920"/>
            <a:ext cx="10273894" cy="709729"/>
          </a:xfrm>
        </p:spPr>
        <p:txBody>
          <a:bodyPr>
            <a:normAutofit fontScale="90000"/>
          </a:bodyPr>
          <a:lstStyle/>
          <a:p>
            <a:r>
              <a:rPr lang="en-US" dirty="0"/>
              <a:t>WEBPAGE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FCECB-98EA-444D-A986-C85036E76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3079101"/>
            <a:ext cx="10363826" cy="9144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6000" dirty="0"/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2759355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9AACA-79C5-1841-9D1F-E27399C63A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1484" y="1333939"/>
            <a:ext cx="10363826" cy="538491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Breast cancer</a:t>
            </a:r>
          </a:p>
          <a:p>
            <a:r>
              <a:rPr lang="en-US" dirty="0"/>
              <a:t>Most frequent cancer among women</a:t>
            </a:r>
          </a:p>
          <a:p>
            <a:r>
              <a:rPr lang="en-US" dirty="0"/>
              <a:t>The greatest number of cancer-related deaths among women</a:t>
            </a:r>
          </a:p>
          <a:p>
            <a:r>
              <a:rPr lang="en-US" dirty="0"/>
              <a:t>Clinical decision-making in patients with cancers</a:t>
            </a:r>
          </a:p>
          <a:p>
            <a:r>
              <a:rPr lang="en-US" dirty="0"/>
              <a:t>Accurate estimation of prognosis and survival duration/outcome</a:t>
            </a:r>
            <a:endParaRPr lang="en-US" b="1" dirty="0"/>
          </a:p>
          <a:p>
            <a:r>
              <a:rPr lang="en-US" dirty="0"/>
              <a:t>Machine learning techniques on clinical and gene expression data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Dataset</a:t>
            </a:r>
          </a:p>
          <a:p>
            <a:r>
              <a:rPr lang="en-US" b="1" dirty="0"/>
              <a:t>1904 breast cancer patients </a:t>
            </a:r>
          </a:p>
          <a:p>
            <a:r>
              <a:rPr lang="en-US" dirty="0"/>
              <a:t>30 clinical attributes (not include patient id)</a:t>
            </a:r>
          </a:p>
          <a:p>
            <a:r>
              <a:rPr lang="en-US" dirty="0"/>
              <a:t>m-RNA levels z-score for 489 genes</a:t>
            </a:r>
          </a:p>
          <a:p>
            <a:r>
              <a:rPr lang="en-US" dirty="0"/>
              <a:t>mutation in 173 genes</a:t>
            </a:r>
          </a:p>
          <a:p>
            <a:endParaRPr lang="en-US" dirty="0"/>
          </a:p>
          <a:p>
            <a:r>
              <a:rPr lang="en-US" b="1" dirty="0"/>
              <a:t>Data Source: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u="sng" dirty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://www.kaggle.com/raghadalharbi/breast-cancer-gene-expression-profiles-metabric</a:t>
            </a:r>
            <a:endParaRPr lang="en-US" u="sng" dirty="0"/>
          </a:p>
          <a:p>
            <a:r>
              <a:rPr lang="en-US" b="1" dirty="0"/>
              <a:t>Reference:</a:t>
            </a:r>
            <a:br>
              <a:rPr lang="en-US" dirty="0"/>
            </a:br>
            <a:r>
              <a:rPr lang="en-US" u="sng" dirty="0">
                <a:hlinkClick r:id="rId3"/>
              </a:rPr>
              <a:t>https://www.nature.com/articles/s41523-018-0056-8</a:t>
            </a:r>
            <a:br>
              <a:rPr lang="en-US" dirty="0"/>
            </a:br>
            <a:r>
              <a:rPr lang="en-US" u="sng" dirty="0">
                <a:hlinkClick r:id="rId4"/>
              </a:rPr>
              <a:t>https://www.ncbi.nlm.nih.gov/pmc/articles/PMC5461908/</a:t>
            </a:r>
            <a:br>
              <a:rPr lang="en-US" dirty="0"/>
            </a:br>
            <a:r>
              <a:rPr lang="en-US" u="sng" dirty="0">
                <a:hlinkClick r:id="rId5"/>
              </a:rPr>
              <a:t>https://www.cbioportal.org/study/summary?id=brca_metabric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290FF3-F16F-0644-9531-C3FEF067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16" y="180920"/>
            <a:ext cx="10273894" cy="709729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2EEFA3-660C-6647-98FE-C804C6AD8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042" y="1223158"/>
            <a:ext cx="2546268" cy="25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1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27E5-168E-DD41-86D8-C5EA6420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16" y="180920"/>
            <a:ext cx="10273894" cy="709729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analysis and feature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CECA2-3263-3E47-A374-B21BB70A1D68}"/>
              </a:ext>
            </a:extLst>
          </p:cNvPr>
          <p:cNvSpPr txBox="1"/>
          <p:nvPr/>
        </p:nvSpPr>
        <p:spPr>
          <a:xfrm>
            <a:off x="1451199" y="1352236"/>
            <a:ext cx="196720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Step1:</a:t>
            </a:r>
          </a:p>
          <a:p>
            <a:pPr algn="ctr"/>
            <a:r>
              <a:rPr lang="en-US" dirty="0"/>
              <a:t>Target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ECF56-96EF-6F42-97C9-EECE5056D69D}"/>
              </a:ext>
            </a:extLst>
          </p:cNvPr>
          <p:cNvSpPr txBox="1"/>
          <p:nvPr/>
        </p:nvSpPr>
        <p:spPr>
          <a:xfrm>
            <a:off x="7315330" y="1352236"/>
            <a:ext cx="212577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 II:</a:t>
            </a:r>
          </a:p>
          <a:p>
            <a:pPr algn="ctr"/>
            <a:r>
              <a:rPr lang="en-US" dirty="0"/>
              <a:t>Correlation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ABC3A-A0A9-364D-864C-04283533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4" y="2064997"/>
            <a:ext cx="3260927" cy="2157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78665F-C3DD-CA44-ACE8-F49F6E95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39" y="4288955"/>
            <a:ext cx="3220433" cy="2096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6CBF7E-B232-EF49-A9A2-9665DC94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609" y="2131945"/>
            <a:ext cx="2558084" cy="19963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3FE8A0-1B50-484D-B38B-65A9B4A22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328" y="4261666"/>
            <a:ext cx="2706365" cy="2123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8209C-1B14-014E-A0A1-8EBB0CA98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805" y="2131257"/>
            <a:ext cx="3031056" cy="19970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B4D660-FA1B-B445-B715-55B427F61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457" y="4290100"/>
            <a:ext cx="4267200" cy="209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27E5-168E-DD41-86D8-C5EA6420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16" y="180920"/>
            <a:ext cx="10273894" cy="709729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analysis and feature selection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190BC3-1509-5349-9B9A-D339577C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3" y="2101769"/>
            <a:ext cx="5688059" cy="45504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4F13EA-555C-9647-91D0-9B3EBAE2B30F}"/>
              </a:ext>
            </a:extLst>
          </p:cNvPr>
          <p:cNvSpPr txBox="1"/>
          <p:nvPr/>
        </p:nvSpPr>
        <p:spPr>
          <a:xfrm>
            <a:off x="2568817" y="1235082"/>
            <a:ext cx="2181312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Step III:</a:t>
            </a:r>
          </a:p>
          <a:p>
            <a:pPr algn="ctr"/>
            <a:r>
              <a:rPr lang="en-US" dirty="0"/>
              <a:t>Feature Selection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F8AC65-19A7-6C4E-9E96-DF8AC0449C01}"/>
              </a:ext>
            </a:extLst>
          </p:cNvPr>
          <p:cNvSpPr/>
          <p:nvPr/>
        </p:nvSpPr>
        <p:spPr>
          <a:xfrm>
            <a:off x="6797755" y="1235082"/>
            <a:ext cx="4080042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Target (2):</a:t>
            </a:r>
          </a:p>
          <a:p>
            <a:r>
              <a:rPr lang="en-US" sz="1400" dirty="0" err="1"/>
              <a:t>overall_survival</a:t>
            </a:r>
            <a:endParaRPr lang="en-US" sz="1400" dirty="0"/>
          </a:p>
          <a:p>
            <a:r>
              <a:rPr lang="en-US" sz="1400" dirty="0" err="1"/>
              <a:t>overall_survival_months</a:t>
            </a:r>
            <a:endParaRPr lang="en-US" sz="1400" dirty="0"/>
          </a:p>
          <a:p>
            <a:endParaRPr lang="en-US" sz="1400" dirty="0"/>
          </a:p>
          <a:p>
            <a:r>
              <a:rPr lang="en-US" b="1" dirty="0"/>
              <a:t>Features (19):</a:t>
            </a:r>
          </a:p>
          <a:p>
            <a:r>
              <a:rPr lang="en-US" sz="1400" dirty="0" err="1"/>
              <a:t>age_at_diagnosis</a:t>
            </a:r>
            <a:endParaRPr lang="en-US" sz="1400" dirty="0"/>
          </a:p>
          <a:p>
            <a:r>
              <a:rPr lang="en-US" sz="1400" dirty="0"/>
              <a:t>chemotherapy</a:t>
            </a:r>
          </a:p>
          <a:p>
            <a:r>
              <a:rPr lang="en-US" sz="1400" dirty="0" err="1"/>
              <a:t>neoplasm_histologic_grade</a:t>
            </a:r>
            <a:endParaRPr lang="en-US" sz="1400" dirty="0"/>
          </a:p>
          <a:p>
            <a:r>
              <a:rPr lang="en-US" sz="1400" dirty="0" err="1"/>
              <a:t>hormone_therapy</a:t>
            </a:r>
            <a:endParaRPr lang="en-US" sz="1400" dirty="0"/>
          </a:p>
          <a:p>
            <a:r>
              <a:rPr lang="en-US" sz="1400" dirty="0" err="1"/>
              <a:t>lymph_nodes_examined_positive</a:t>
            </a:r>
            <a:endParaRPr lang="en-US" sz="1400" dirty="0"/>
          </a:p>
          <a:p>
            <a:r>
              <a:rPr lang="en-US" sz="1400" dirty="0" err="1"/>
              <a:t>mutation_count</a:t>
            </a:r>
            <a:r>
              <a:rPr lang="en-US" sz="1400" dirty="0"/>
              <a:t> </a:t>
            </a:r>
          </a:p>
          <a:p>
            <a:r>
              <a:rPr lang="en-US" sz="1400" dirty="0" err="1"/>
              <a:t>radio_therapy</a:t>
            </a:r>
            <a:endParaRPr lang="en-US" sz="1400" dirty="0"/>
          </a:p>
          <a:p>
            <a:r>
              <a:rPr lang="en-US" sz="1400" dirty="0" err="1"/>
              <a:t>tumor_size</a:t>
            </a:r>
            <a:endParaRPr lang="en-US" sz="1400" dirty="0"/>
          </a:p>
          <a:p>
            <a:r>
              <a:rPr lang="en-US" sz="1400" dirty="0" err="1"/>
              <a:t>tumor_stage</a:t>
            </a:r>
            <a:r>
              <a:rPr lang="en-US" sz="1400" dirty="0"/>
              <a:t> </a:t>
            </a:r>
            <a:r>
              <a:rPr lang="en-US" sz="1400" dirty="0" err="1"/>
              <a:t>encoded_type_of_breast_surgery</a:t>
            </a:r>
            <a:endParaRPr lang="en-US" sz="1400" dirty="0"/>
          </a:p>
          <a:p>
            <a:r>
              <a:rPr lang="en-US" sz="1400" dirty="0" err="1"/>
              <a:t>encoded_cancer_type_detailed</a:t>
            </a:r>
            <a:r>
              <a:rPr lang="en-US" sz="1400" dirty="0"/>
              <a:t> </a:t>
            </a:r>
            <a:r>
              <a:rPr lang="en-US" sz="1400" dirty="0" err="1"/>
              <a:t>encoded_cellularity</a:t>
            </a:r>
            <a:endParaRPr lang="en-US" sz="1400" dirty="0"/>
          </a:p>
          <a:p>
            <a:r>
              <a:rPr lang="en-US" sz="1400" dirty="0"/>
              <a:t>encoded_pam50_+_claudin-low_subtype </a:t>
            </a:r>
          </a:p>
          <a:p>
            <a:r>
              <a:rPr lang="en-US" sz="1400" dirty="0" err="1"/>
              <a:t>encoded_er_status</a:t>
            </a:r>
            <a:endParaRPr lang="en-US" sz="1400" dirty="0"/>
          </a:p>
          <a:p>
            <a:r>
              <a:rPr lang="en-US" sz="1400" dirty="0"/>
              <a:t>encoded_her2_status</a:t>
            </a:r>
          </a:p>
          <a:p>
            <a:r>
              <a:rPr lang="en-US" sz="1400" dirty="0" err="1"/>
              <a:t>encoded_tumor_other_histologic_subtype</a:t>
            </a:r>
            <a:endParaRPr lang="en-US" sz="1400" dirty="0"/>
          </a:p>
          <a:p>
            <a:r>
              <a:rPr lang="en-US" sz="1400" dirty="0" err="1"/>
              <a:t>encoded_inferred_menopausal_state</a:t>
            </a:r>
            <a:endParaRPr lang="en-US" sz="1400" dirty="0"/>
          </a:p>
          <a:p>
            <a:r>
              <a:rPr lang="en-US" sz="1400" dirty="0" err="1"/>
              <a:t>encoded_integrative_cluster</a:t>
            </a:r>
            <a:endParaRPr lang="en-US" sz="1400" dirty="0"/>
          </a:p>
          <a:p>
            <a:r>
              <a:rPr lang="en-US" sz="1400" dirty="0" err="1"/>
              <a:t>encoded_pr_status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7419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F9D1CD-CD25-4E34-8025-BA538D0F1B3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38768" y="3907364"/>
            <a:ext cx="6114464" cy="134393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3B04CD-3418-1940-8E7C-215FB5ED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16" y="180920"/>
            <a:ext cx="10273894" cy="709729"/>
          </a:xfrm>
        </p:spPr>
        <p:txBody>
          <a:bodyPr>
            <a:normAutofit fontScale="90000"/>
          </a:bodyPr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413A6-8B7A-4184-AD84-18FE61F820D2}"/>
              </a:ext>
            </a:extLst>
          </p:cNvPr>
          <p:cNvSpPr txBox="1"/>
          <p:nvPr/>
        </p:nvSpPr>
        <p:spPr>
          <a:xfrm>
            <a:off x="1369822" y="1440434"/>
            <a:ext cx="9597081" cy="1754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Supervised Machine Learning Models for Prediction of Breast Cancer Survival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utilized 30 clinical attributes in our 5 different models (Logistic Regression, SVC, Random Forest Classifier, AdaBoost, and 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Our Random Forest Classifier produced the Strongest Accuracy at 0.686</a:t>
            </a:r>
          </a:p>
        </p:txBody>
      </p:sp>
    </p:spTree>
    <p:extLst>
      <p:ext uri="{BB962C8B-B14F-4D97-AF65-F5344CB8AC3E}">
        <p14:creationId xmlns:p14="http://schemas.microsoft.com/office/powerpoint/2010/main" val="355546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3B04CD-3418-1940-8E7C-215FB5ED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16" y="180920"/>
            <a:ext cx="10273894" cy="70972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Random Forest Classifier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A7FC6D-C906-4B3E-BAC1-4F4FFBED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982" y="1845908"/>
            <a:ext cx="5314950" cy="26955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3144439-EB29-42C7-94E1-10E833D34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3" y="126688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35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3B04CD-3418-1940-8E7C-215FB5ED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16" y="180920"/>
            <a:ext cx="10273894" cy="709729"/>
          </a:xfrm>
        </p:spPr>
        <p:txBody>
          <a:bodyPr>
            <a:normAutofit fontScale="90000"/>
          </a:bodyPr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B68FA-298D-A946-84A5-0BCC8E188250}"/>
              </a:ext>
            </a:extLst>
          </p:cNvPr>
          <p:cNvSpPr txBox="1"/>
          <p:nvPr/>
        </p:nvSpPr>
        <p:spPr>
          <a:xfrm>
            <a:off x="1031417" y="1186359"/>
            <a:ext cx="4834994" cy="535531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of Breast Cancer Survival Months- Multiple linear regression </a:t>
            </a:r>
          </a:p>
          <a:p>
            <a:r>
              <a:rPr lang="en-US" dirty="0"/>
              <a:t>- Testing Score: 0.1693</a:t>
            </a:r>
          </a:p>
          <a:p>
            <a:r>
              <a:rPr lang="en-US" dirty="0"/>
              <a:t>- MSE: 0.847</a:t>
            </a:r>
          </a:p>
          <a:p>
            <a:r>
              <a:rPr lang="en-US" dirty="0"/>
              <a:t>- R2: 0.169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Multiple Linear Regression prediction on the survival time is weak, with high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However, the following features are the top 5 most important for predicting the survival outcome (based on the absolute values of the coefficients) :</a:t>
            </a:r>
          </a:p>
          <a:p>
            <a:r>
              <a:rPr lang="en-US" dirty="0"/>
              <a:t>- </a:t>
            </a:r>
            <a:r>
              <a:rPr lang="en-US" dirty="0" err="1"/>
              <a:t>age_at_diagnosis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encoded_tumor_other_histologic_subtype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tumor_stage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lymph_nodes_examined_positive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encoded_cancer_type_detailed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DE8E6F-DBBA-FD40-BFC4-50DBA409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244" y="1313271"/>
            <a:ext cx="2811722" cy="1972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3A01AA-E925-B642-A2FB-3BFAAC96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63" y="1292458"/>
            <a:ext cx="2811722" cy="1993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A97120-6CC4-244D-A5C1-B5257D481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88"/>
          <a:stretch/>
        </p:blipFill>
        <p:spPr>
          <a:xfrm>
            <a:off x="7566616" y="3434256"/>
            <a:ext cx="3191255" cy="32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D11012C-1920-3143-B96B-19E08E5E8E9A}"/>
              </a:ext>
            </a:extLst>
          </p:cNvPr>
          <p:cNvSpPr/>
          <p:nvPr/>
        </p:nvSpPr>
        <p:spPr>
          <a:xfrm>
            <a:off x="1031416" y="1247858"/>
            <a:ext cx="4809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Principal Component Analysis (PCA)</a:t>
            </a:r>
          </a:p>
          <a:p>
            <a:pPr marL="285750" indent="-285750">
              <a:buFontTx/>
              <a:buChar char="-"/>
            </a:pPr>
            <a:r>
              <a:rPr lang="en-US" dirty="0"/>
              <a:t>Identify </a:t>
            </a:r>
            <a:r>
              <a:rPr lang="en-US" b="0" i="0" dirty="0">
                <a:effectLst/>
              </a:rPr>
              <a:t>the combination of attributes that account for the most variance in the data. 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Explained variance ratio (first two components): [0.07960216 0.06701992]</a:t>
            </a:r>
          </a:p>
          <a:p>
            <a:pPr marL="285750" indent="-285750">
              <a:buFontTx/>
              <a:buChar char="-"/>
            </a:pPr>
            <a:endParaRPr lang="en-US" b="0" i="0" dirty="0"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CED51-3504-7E4B-B461-0F8274923862}"/>
              </a:ext>
            </a:extLst>
          </p:cNvPr>
          <p:cNvSpPr/>
          <p:nvPr/>
        </p:nvSpPr>
        <p:spPr>
          <a:xfrm>
            <a:off x="6168363" y="1265528"/>
            <a:ext cx="45669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Linear Discriminant Analysis (LDA) 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</a:rPr>
              <a:t>Identify attributes that account for the most </a:t>
            </a:r>
            <a:r>
              <a:rPr lang="en-US" b="0" dirty="0">
                <a:effectLst/>
              </a:rPr>
              <a:t>variance between classes.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b="0" i="0" dirty="0">
                <a:effectLst/>
              </a:rPr>
              <a:t>supervised method, using known class labels.</a:t>
            </a:r>
          </a:p>
          <a:p>
            <a:pPr marL="285750" indent="-285750">
              <a:buFontTx/>
              <a:buChar char="-"/>
            </a:pPr>
            <a:endParaRPr lang="en-US" b="0" i="0" dirty="0">
              <a:effectLst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B90967-AF03-4645-8F9D-E184FC461650}"/>
              </a:ext>
            </a:extLst>
          </p:cNvPr>
          <p:cNvSpPr txBox="1">
            <a:spLocks/>
          </p:cNvSpPr>
          <p:nvPr/>
        </p:nvSpPr>
        <p:spPr bwMode="black">
          <a:xfrm>
            <a:off x="1029676" y="119940"/>
            <a:ext cx="10273894" cy="115028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machine learning 1</a:t>
            </a:r>
          </a:p>
          <a:p>
            <a:r>
              <a:rPr lang="en-US" dirty="0"/>
              <a:t>- PCA and LDA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8E50C-7E95-7747-B159-A6E705792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86" y="2886650"/>
            <a:ext cx="4352959" cy="3457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0FF51-31A9-2049-9F65-4F21469A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108" y="2875722"/>
            <a:ext cx="4306745" cy="345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5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F5DBB7-8613-B749-919D-4616A6ABCCA7}"/>
              </a:ext>
            </a:extLst>
          </p:cNvPr>
          <p:cNvSpPr/>
          <p:nvPr/>
        </p:nvSpPr>
        <p:spPr>
          <a:xfrm>
            <a:off x="285772" y="1445255"/>
            <a:ext cx="272487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</a:t>
            </a:r>
          </a:p>
          <a:p>
            <a:endParaRPr lang="en-US" dirty="0"/>
          </a:p>
          <a:p>
            <a:r>
              <a:rPr lang="en-US" dirty="0"/>
              <a:t>l</a:t>
            </a:r>
            <a:r>
              <a:rPr lang="en-US" b="0" i="0" dirty="0">
                <a:effectLst/>
              </a:rPr>
              <a:t>ibrary(</a:t>
            </a:r>
            <a:r>
              <a:rPr lang="en-US" b="0" i="0" dirty="0" err="1">
                <a:effectLst/>
              </a:rPr>
              <a:t>tidyverse</a:t>
            </a:r>
            <a:r>
              <a:rPr lang="en-US" b="0" i="0" dirty="0">
                <a:effectLst/>
              </a:rPr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pheatmap</a:t>
            </a:r>
            <a:r>
              <a:rPr lang="en-US" dirty="0"/>
              <a:t>)</a:t>
            </a:r>
          </a:p>
          <a:p>
            <a:r>
              <a:rPr lang="en-US" dirty="0"/>
              <a:t>l</a:t>
            </a:r>
            <a:r>
              <a:rPr lang="en-US" b="0" i="0" dirty="0">
                <a:effectLst/>
              </a:rPr>
              <a:t>ibrary(</a:t>
            </a:r>
            <a:r>
              <a:rPr lang="en-US" dirty="0" err="1"/>
              <a:t>RColorBrewer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0" i="0" dirty="0" err="1">
                <a:effectLst/>
              </a:rPr>
              <a:t>clustering_distance_rows</a:t>
            </a:r>
            <a:r>
              <a:rPr lang="en-US" b="0" i="0" dirty="0">
                <a:solidFill>
                  <a:srgbClr val="24292F"/>
                </a:solidFill>
                <a:effectLst/>
              </a:rPr>
              <a:t> </a:t>
            </a:r>
            <a:r>
              <a:rPr lang="en-US" b="0" i="0" dirty="0">
                <a:effectLst/>
              </a:rPr>
              <a:t>=</a:t>
            </a:r>
            <a:r>
              <a:rPr lang="en-US" b="0" i="0" dirty="0">
                <a:solidFill>
                  <a:srgbClr val="24292F"/>
                </a:solidFill>
                <a:effectLst/>
              </a:rPr>
              <a:t> </a:t>
            </a:r>
            <a:r>
              <a:rPr lang="en-US" b="0" i="0" dirty="0">
                <a:effectLst/>
              </a:rPr>
              <a:t>"correlation"</a:t>
            </a:r>
            <a:r>
              <a:rPr lang="en-US" b="0" i="0" dirty="0">
                <a:solidFill>
                  <a:srgbClr val="24292F"/>
                </a:solidFill>
                <a:effectLst/>
              </a:rPr>
              <a:t>, </a:t>
            </a:r>
          </a:p>
          <a:p>
            <a:r>
              <a:rPr lang="en-US" dirty="0" err="1"/>
              <a:t>clustering_method</a:t>
            </a:r>
            <a:r>
              <a:rPr lang="en-US" dirty="0"/>
              <a:t> = "average”</a:t>
            </a:r>
          </a:p>
          <a:p>
            <a:endParaRPr lang="en-US" dirty="0"/>
          </a:p>
          <a:p>
            <a:r>
              <a:rPr lang="en-US" dirty="0"/>
              <a:t>Row (489): </a:t>
            </a:r>
          </a:p>
          <a:p>
            <a:r>
              <a:rPr lang="en-US" dirty="0"/>
              <a:t>Gene expression z-score</a:t>
            </a:r>
          </a:p>
          <a:p>
            <a:r>
              <a:rPr lang="en-US" dirty="0"/>
              <a:t>Column (1904):</a:t>
            </a:r>
          </a:p>
          <a:p>
            <a:r>
              <a:rPr lang="en-US" dirty="0"/>
              <a:t>Patient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4A3B8-D3E1-864C-9CFF-FFEACF72D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03" y="1460493"/>
            <a:ext cx="8877600" cy="52073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A715AB8-FC03-9C4F-8E38-4E019DA0E80E}"/>
              </a:ext>
            </a:extLst>
          </p:cNvPr>
          <p:cNvSpPr txBox="1">
            <a:spLocks/>
          </p:cNvSpPr>
          <p:nvPr/>
        </p:nvSpPr>
        <p:spPr bwMode="black">
          <a:xfrm>
            <a:off x="1029676" y="119940"/>
            <a:ext cx="10273894" cy="115028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machine learning II</a:t>
            </a:r>
          </a:p>
          <a:p>
            <a:r>
              <a:rPr lang="en-US" dirty="0"/>
              <a:t>- Hierarchical clustering </a:t>
            </a:r>
          </a:p>
        </p:txBody>
      </p:sp>
    </p:spTree>
    <p:extLst>
      <p:ext uri="{BB962C8B-B14F-4D97-AF65-F5344CB8AC3E}">
        <p14:creationId xmlns:p14="http://schemas.microsoft.com/office/powerpoint/2010/main" val="35381851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{6F0601F1-3D74-794C-8592-7AD5C3C42EE2}tf10001120</Template>
  <TotalTime>2019</TotalTime>
  <Words>613</Words>
  <Application>Microsoft Macintosh PowerPoint</Application>
  <PresentationFormat>Widescreen</PresentationFormat>
  <Paragraphs>108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Study of Breast Cancer</vt:lpstr>
      <vt:lpstr>background</vt:lpstr>
      <vt:lpstr>Correlation analysis and feature selection</vt:lpstr>
      <vt:lpstr>Correlation analysis and feature selection</vt:lpstr>
      <vt:lpstr>Supervised machine learning</vt:lpstr>
      <vt:lpstr>Random Forest Classifier</vt:lpstr>
      <vt:lpstr>Supervised machine learning</vt:lpstr>
      <vt:lpstr>PowerPoint Presentation</vt:lpstr>
      <vt:lpstr>PowerPoint Presentation</vt:lpstr>
      <vt:lpstr>INFRASTRUCTURE</vt:lpstr>
      <vt:lpstr>OUTCOME PREDICTION</vt:lpstr>
      <vt:lpstr>WEBPAGE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Zibo Zhao</dc:creator>
  <cp:lastModifiedBy>Zibo Zhao</cp:lastModifiedBy>
  <cp:revision>66</cp:revision>
  <dcterms:created xsi:type="dcterms:W3CDTF">2021-12-03T04:32:10Z</dcterms:created>
  <dcterms:modified xsi:type="dcterms:W3CDTF">2021-12-10T02:59:40Z</dcterms:modified>
</cp:coreProperties>
</file>